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6"/>
  </p:notesMasterIdLst>
  <p:sldIdLst>
    <p:sldId id="256" r:id="rId2"/>
    <p:sldId id="520" r:id="rId3"/>
    <p:sldId id="544" r:id="rId4"/>
    <p:sldId id="549" r:id="rId5"/>
  </p:sldIdLst>
  <p:sldSz cx="9144000" cy="6858000" type="screen4x3"/>
  <p:notesSz cx="6805613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8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7070"/>
    <a:srgbClr val="CBCBCB"/>
    <a:srgbClr val="E7E7E7"/>
    <a:srgbClr val="ADADAD"/>
    <a:srgbClr val="84B3A3"/>
    <a:srgbClr val="FFA347"/>
    <a:srgbClr val="E12A26"/>
    <a:srgbClr val="8FA498"/>
    <a:srgbClr val="C00000"/>
    <a:srgbClr val="A7B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16" autoAdjust="0"/>
    <p:restoredTop sz="94460" autoAdjust="0"/>
  </p:normalViewPr>
  <p:slideViewPr>
    <p:cSldViewPr snapToGrid="0">
      <p:cViewPr>
        <p:scale>
          <a:sx n="110" d="100"/>
          <a:sy n="110" d="100"/>
        </p:scale>
        <p:origin x="-1722" y="66"/>
      </p:cViewPr>
      <p:guideLst>
        <p:guide orient="horz" pos="705"/>
        <p:guide pos="2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28E8CFD-E410-4E42-A849-6C0D108DAA92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B9A104F-2D1B-4F06-8D4B-8529C629C62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5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7"/>
          <p:cNvSpPr txBox="1">
            <a:spLocks noGrp="1" noChangeArrowheads="1"/>
          </p:cNvSpPr>
          <p:nvPr/>
        </p:nvSpPr>
        <p:spPr bwMode="auto">
          <a:xfrm>
            <a:off x="3854791" y="9439827"/>
            <a:ext cx="2949302" cy="4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53" tIns="48327" rIns="96653" bIns="48327" anchor="b"/>
          <a:lstStyle/>
          <a:p>
            <a:pPr algn="r" defTabSz="966788" eaLnBrk="0" hangingPunct="0"/>
            <a:fld id="{6B61FE3B-CAE6-41C4-99E1-799607A1C6FE}" type="slidenum">
              <a:rPr lang="en-US" sz="1100" b="1">
                <a:latin typeface="Arial" pitchFamily="34" charset="0"/>
              </a:rPr>
              <a:pPr algn="r" defTabSz="966788" eaLnBrk="0" hangingPunct="0"/>
              <a:t>3</a:t>
            </a:fld>
            <a:endParaRPr lang="en-US" sz="1100" b="1" dirty="0">
              <a:latin typeface="Arial" pitchFamily="34" charset="0"/>
            </a:endParaRPr>
          </a:p>
        </p:txBody>
      </p:sp>
      <p:sp>
        <p:nvSpPr>
          <p:cNvPr id="925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7288" cy="3727450"/>
          </a:xfrm>
          <a:ln/>
        </p:spPr>
      </p:sp>
      <p:sp>
        <p:nvSpPr>
          <p:cNvPr id="925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014" y="2968668"/>
            <a:ext cx="7772400" cy="786369"/>
          </a:xfrm>
        </p:spPr>
        <p:txBody>
          <a:bodyPr lIns="0" bIns="0" anchor="b" anchorCtr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014" y="3836064"/>
            <a:ext cx="7781794" cy="360123"/>
          </a:xfrm>
        </p:spPr>
        <p:txBody>
          <a:bodyPr lIns="0" t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48014" y="4208583"/>
            <a:ext cx="7791450" cy="225425"/>
          </a:xfrm>
        </p:spPr>
        <p:txBody>
          <a:bodyPr lIns="0" tIns="0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5449" y="6542689"/>
            <a:ext cx="2408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Copyright Fortinet</a:t>
            </a:r>
            <a:r>
              <a:rPr lang="en-US" sz="800" baseline="0" dirty="0" smtClean="0"/>
              <a:t> Inc. All rights reserved.</a:t>
            </a:r>
            <a:r>
              <a:rPr lang="en-US" sz="800" dirty="0" smtClean="0"/>
              <a:t> </a:t>
            </a:r>
            <a:endParaRPr lang="en-US" sz="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2733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422748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67"/>
          <a:stretch/>
        </p:blipFill>
        <p:spPr>
          <a:xfrm>
            <a:off x="0" y="5226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288" y="3240395"/>
            <a:ext cx="3382884" cy="3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593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014" y="2968668"/>
            <a:ext cx="7772400" cy="786369"/>
          </a:xfrm>
        </p:spPr>
        <p:txBody>
          <a:bodyPr lIns="0" bIns="0" anchor="b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014" y="3886200"/>
            <a:ext cx="7781794" cy="360123"/>
          </a:xfrm>
        </p:spPr>
        <p:txBody>
          <a:bodyPr lIns="0" t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48014" y="4258719"/>
            <a:ext cx="7791450" cy="225425"/>
          </a:xfrm>
        </p:spPr>
        <p:txBody>
          <a:bodyPr lIns="0" tIns="0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36538" y="6397625"/>
            <a:ext cx="8688387" cy="280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5425" y="274638"/>
            <a:ext cx="6127750" cy="604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028095"/>
            <a:ext cx="8231833" cy="5269965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marL="173038" marR="0" lvl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Click to edit Master text styles</a:t>
            </a:r>
          </a:p>
          <a:p>
            <a:pPr marL="463550" marR="0" lvl="1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Second level</a:t>
            </a:r>
          </a:p>
          <a:p>
            <a:pPr marL="747713" marR="0" lvl="2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Third level</a:t>
            </a:r>
          </a:p>
          <a:p>
            <a:pPr marL="1139825" marR="0" lvl="3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Fourth level</a:t>
            </a:r>
          </a:p>
          <a:p>
            <a:pPr marL="1492250" marR="0" lvl="4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B232A"/>
              </a:solidFill>
              <a:effectLst/>
              <a:uLnTx/>
              <a:uFillTx/>
              <a:latin typeface="HelveticaNeue Condensed"/>
              <a:ea typeface="+mn-ea"/>
              <a:cs typeface="HelveticaNeue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908687063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2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7000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31725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2768"/>
            <a:ext cx="8128610" cy="45233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313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4641" y="1621627"/>
            <a:ext cx="7772400" cy="1202499"/>
          </a:xfrm>
        </p:spPr>
        <p:txBody>
          <a:bodyPr anchor="b" anchorCtr="0"/>
          <a:lstStyle>
            <a:lvl1pPr algn="l">
              <a:defRPr sz="3200" b="0" cap="none">
                <a:solidFill>
                  <a:srgbClr val="DC291E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4641" y="2884363"/>
            <a:ext cx="7772400" cy="786204"/>
          </a:xfrm>
        </p:spPr>
        <p:txBody>
          <a:bodyPr anchor="t" anchorCtr="0"/>
          <a:lstStyle>
            <a:lvl1pPr marL="0" indent="0" algn="l"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315587732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5130"/>
            <a:ext cx="4038600" cy="48610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5130"/>
            <a:ext cx="4038600" cy="48610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440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2768"/>
            <a:ext cx="4038600" cy="452339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2768"/>
            <a:ext cx="4038600" cy="452339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0731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130"/>
            <a:ext cx="4040188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4892"/>
            <a:ext cx="4040188" cy="4221271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5130"/>
            <a:ext cx="4041775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4892"/>
            <a:ext cx="4041775" cy="4221271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8268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2768"/>
            <a:ext cx="4040188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2530"/>
            <a:ext cx="4040188" cy="3883633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2768"/>
            <a:ext cx="4041775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2530"/>
            <a:ext cx="4041775" cy="38836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3589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44757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8585810" y="6526698"/>
            <a:ext cx="32573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 anchorCtr="0">
            <a:spAutoFit/>
          </a:bodyPr>
          <a:lstStyle/>
          <a:p>
            <a:pPr algn="r"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algn="r" eaLnBrk="0" hangingPunct="0"/>
              <a:t>‹Nr.›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504"/>
            <a:ext cx="7893698" cy="86429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130"/>
            <a:ext cx="8128610" cy="4861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1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667" r:id="rId13"/>
    <p:sldLayoutId id="2147483683" r:id="rId14"/>
    <p:sldLayoutId id="2147483685" r:id="rId15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4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63" indent="-169863" algn="l" defTabSz="914400" rtl="0" eaLnBrk="1" latinLnBrk="0" hangingPunct="1">
        <a:lnSpc>
          <a:spcPct val="100000"/>
        </a:lnSpc>
        <a:spcBef>
          <a:spcPts val="900"/>
        </a:spcBef>
        <a:buClr>
          <a:srgbClr val="FF000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44538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84263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48014" y="3222668"/>
            <a:ext cx="7772400" cy="786369"/>
          </a:xfrm>
        </p:spPr>
        <p:txBody>
          <a:bodyPr/>
          <a:lstStyle/>
          <a:p>
            <a:pPr eaLnBrk="0" hangingPunct="0">
              <a:defRPr/>
            </a:pPr>
            <a:r>
              <a:rPr lang="en-US" b="1" dirty="0" smtClean="0"/>
              <a:t>Introducing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FGT600D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4323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G-600D+Fro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28" y="1694505"/>
            <a:ext cx="4626000" cy="473350"/>
          </a:xfrm>
          <a:prstGeom prst="rect">
            <a:avLst/>
          </a:prstGeom>
        </p:spPr>
      </p:pic>
      <p:pic>
        <p:nvPicPr>
          <p:cNvPr id="4" name="Picture 3" descr="FG-600D+B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29" y="2708236"/>
            <a:ext cx="4626000" cy="473350"/>
          </a:xfrm>
          <a:prstGeom prst="rect">
            <a:avLst/>
          </a:prstGeom>
        </p:spPr>
      </p:pic>
      <p:sp>
        <p:nvSpPr>
          <p:cNvPr id="68" name="Rectangle 47"/>
          <p:cNvSpPr>
            <a:spLocks noChangeArrowheads="1"/>
          </p:cNvSpPr>
          <p:nvPr/>
        </p:nvSpPr>
        <p:spPr bwMode="auto">
          <a:xfrm>
            <a:off x="5867400" y="1175574"/>
            <a:ext cx="2971800" cy="227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53" tIns="27427" rIns="54853" bIns="27427" anchor="ctr">
            <a:prstTxWarp prst="textNoShape">
              <a:avLst/>
            </a:prstTxWarp>
          </a:bodyPr>
          <a:lstStyle/>
          <a:p>
            <a:pPr marL="343047" indent="-343047" defTabSz="914417">
              <a:spcBef>
                <a:spcPts val="888"/>
              </a:spcBef>
              <a:buFontTx/>
              <a:buChar char="•"/>
            </a:pPr>
            <a:r>
              <a:rPr lang="en-US" sz="1200" dirty="0"/>
              <a:t>2</a:t>
            </a:r>
            <a:r>
              <a:rPr lang="en-US" sz="1200" dirty="0" smtClean="0"/>
              <a:t>x GE RJ45 Management Ports</a:t>
            </a:r>
            <a:r>
              <a:rPr lang="en-US" sz="1200" dirty="0"/>
              <a:t>	</a:t>
            </a:r>
          </a:p>
          <a:p>
            <a:pPr marL="343047" indent="-343047" defTabSz="914417">
              <a:spcBef>
                <a:spcPts val="888"/>
              </a:spcBef>
              <a:buFontTx/>
              <a:buChar char="•"/>
            </a:pPr>
            <a:r>
              <a:rPr lang="en-US" sz="1200" dirty="0" smtClean="0"/>
              <a:t>8x GE SFP Slots</a:t>
            </a:r>
          </a:p>
          <a:p>
            <a:pPr marL="343047" indent="-343047" defTabSz="914417">
              <a:spcBef>
                <a:spcPts val="888"/>
              </a:spcBef>
              <a:buFontTx/>
              <a:buChar char="•"/>
            </a:pPr>
            <a:r>
              <a:rPr lang="en-US" sz="1200" dirty="0"/>
              <a:t>8</a:t>
            </a:r>
            <a:r>
              <a:rPr lang="en-US" sz="1200" dirty="0" smtClean="0"/>
              <a:t>x GE RJ45 Ports</a:t>
            </a:r>
          </a:p>
          <a:p>
            <a:pPr marL="343047" indent="-343047" defTabSz="914417">
              <a:spcBef>
                <a:spcPts val="888"/>
              </a:spcBef>
              <a:buFontTx/>
              <a:buChar char="•"/>
            </a:pPr>
            <a:r>
              <a:rPr lang="en-US" sz="1200" dirty="0"/>
              <a:t>2</a:t>
            </a:r>
            <a:r>
              <a:rPr lang="en-US" sz="1200" dirty="0" smtClean="0"/>
              <a:t>x 10GE SPF+ Slots</a:t>
            </a:r>
            <a:endParaRPr lang="en-US" sz="1200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i="0" dirty="0" smtClean="0"/>
              <a:t>FortiGate</a:t>
            </a:r>
            <a:r>
              <a:rPr lang="en-US" b="0" i="0" dirty="0"/>
              <a:t> </a:t>
            </a:r>
            <a:r>
              <a:rPr lang="en-US" dirty="0"/>
              <a:t>6</a:t>
            </a:r>
            <a:r>
              <a:rPr lang="en-US" b="0" i="0" dirty="0" smtClean="0"/>
              <a:t>00D</a:t>
            </a:r>
            <a:endParaRPr lang="en-US" b="0" i="0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710281"/>
              </p:ext>
            </p:extLst>
          </p:nvPr>
        </p:nvGraphicFramePr>
        <p:xfrm>
          <a:off x="457200" y="3886200"/>
          <a:ext cx="8305800" cy="2107424"/>
        </p:xfrm>
        <a:graphic>
          <a:graphicData uri="http://schemas.openxmlformats.org/drawingml/2006/table">
            <a:tbl>
              <a:tblPr firstRow="1" bandRow="1">
                <a:effectLst/>
                <a:tableStyleId>{073A0DAA-6AF3-43AB-8588-CEC1D06C72B9}</a:tableStyleId>
              </a:tblPr>
              <a:tblGrid>
                <a:gridCol w="2438400"/>
                <a:gridCol w="1714500"/>
                <a:gridCol w="2628900"/>
                <a:gridCol w="1524000"/>
              </a:tblGrid>
              <a:tr h="260254">
                <a:tc gridSpan="4"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Hardware Performance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horzOverflow="overflow">
                    <a:solidFill>
                      <a:srgbClr val="3C3C3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Firewall </a:t>
                      </a: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Throughput (1518/512/64)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36/36/24Gbps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IPS Throughput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7 Gbps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310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Firewall Latency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l-GR" sz="1000" kern="1200" dirty="0" smtClean="0">
                          <a:solidFill>
                            <a:srgbClr val="000000"/>
                          </a:solidFill>
                          <a:effectLst/>
                        </a:rPr>
                        <a:t>μs 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Antivirus Throughput (Proxy Based)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en-US" sz="1000" b="0" i="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Gbps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Concurrent Sessions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5.5 Mil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Virtual Domains (Default / Max)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10/10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New Sessions/Sec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270,000</a:t>
                      </a: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Max Number of FortiAPs (Total/Tunnel)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  <a:cs typeface="Arial Narrow"/>
                        </a:rPr>
                        <a:t>1024 / 512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  <a:cs typeface="Arial Narrow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Firewall Policies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10,000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Max Number of FortiTokens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1,000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IPSec VPN Throughput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20 Gbps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Client-to-Gateway IPSec VPN Tunnels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10,000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33622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SSL-VPN Throughput </a:t>
                      </a:r>
                      <a:endParaRPr lang="en-US" sz="10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2.2 Gbps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Concurrent SSL-VPN Users (Recommended Max)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5,000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200" y="188495"/>
            <a:ext cx="533400" cy="533400"/>
          </a:xfrm>
          <a:prstGeom prst="rect">
            <a:avLst/>
          </a:prstGeom>
        </p:spPr>
      </p:pic>
      <p:sp>
        <p:nvSpPr>
          <p:cNvPr id="48" name="Oval 47"/>
          <p:cNvSpPr/>
          <p:nvPr/>
        </p:nvSpPr>
        <p:spPr bwMode="auto">
          <a:xfrm>
            <a:off x="2808328" y="2117145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3296467" y="212095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4148147" y="2117521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3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4892888" y="2117876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4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5886262" y="1787235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5886262" y="2071669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886262" y="2373745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3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5886262" y="2644319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4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7" name="Picture 26" descr="dark_1URackMoun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519" y="3064007"/>
            <a:ext cx="569690" cy="312735"/>
          </a:xfrm>
          <a:prstGeom prst="rect">
            <a:avLst/>
          </a:prstGeom>
          <a:effectLst/>
        </p:spPr>
      </p:pic>
      <p:pic>
        <p:nvPicPr>
          <p:cNvPr id="28" name="Picture 27" descr="dark_FortiASICS_CP8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509" y="3480191"/>
            <a:ext cx="673935" cy="346569"/>
          </a:xfrm>
          <a:prstGeom prst="rect">
            <a:avLst/>
          </a:prstGeom>
          <a:effectLst/>
        </p:spPr>
      </p:pic>
      <p:pic>
        <p:nvPicPr>
          <p:cNvPr id="29" name="Picture 28" descr="dark_FortiASICS_NP6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653" y="3046650"/>
            <a:ext cx="672954" cy="347449"/>
          </a:xfrm>
          <a:prstGeom prst="rect">
            <a:avLst/>
          </a:prstGeom>
        </p:spPr>
      </p:pic>
      <p:pic>
        <p:nvPicPr>
          <p:cNvPr id="32" name="Picture 31" descr="dark_Storage_120gb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0475" y="3497766"/>
            <a:ext cx="566379" cy="311418"/>
          </a:xfrm>
          <a:prstGeom prst="rect">
            <a:avLst/>
          </a:prstGeom>
        </p:spPr>
      </p:pic>
      <p:pic>
        <p:nvPicPr>
          <p:cNvPr id="6" name="Picture 5" descr="dark_port_10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79" y="3496875"/>
            <a:ext cx="569622" cy="313200"/>
          </a:xfrm>
          <a:prstGeom prst="rect">
            <a:avLst/>
          </a:prstGeom>
        </p:spPr>
      </p:pic>
      <p:pic>
        <p:nvPicPr>
          <p:cNvPr id="22" name="Picture 21" descr="dark_RPSSupplyOption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454" y="3377120"/>
            <a:ext cx="580664" cy="324623"/>
          </a:xfrm>
          <a:prstGeom prst="rect">
            <a:avLst/>
          </a:prstGeom>
          <a:effectLst/>
        </p:spPr>
      </p:pic>
      <p:cxnSp>
        <p:nvCxnSpPr>
          <p:cNvPr id="23" name="Straight Arrow Connector 22"/>
          <p:cNvCxnSpPr>
            <a:stCxn id="22" idx="0"/>
          </p:cNvCxnSpPr>
          <p:nvPr/>
        </p:nvCxnSpPr>
        <p:spPr>
          <a:xfrm flipH="1" flipV="1">
            <a:off x="3775364" y="3140364"/>
            <a:ext cx="422" cy="2367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508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AutoShape 33"/>
          <p:cNvSpPr>
            <a:spLocks noChangeArrowheads="1"/>
          </p:cNvSpPr>
          <p:nvPr/>
        </p:nvSpPr>
        <p:spPr bwMode="auto">
          <a:xfrm>
            <a:off x="381000" y="1905000"/>
            <a:ext cx="8458200" cy="32004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1600" dirty="0">
              <a:latin typeface="Arial" pitchFamily="-84" charset="0"/>
            </a:endParaRPr>
          </a:p>
        </p:txBody>
      </p:sp>
      <p:sp>
        <p:nvSpPr>
          <p:cNvPr id="924684" name="Rectangle 1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FortiGate</a:t>
            </a:r>
            <a:r>
              <a:rPr lang="en-US" dirty="0"/>
              <a:t> 6</a:t>
            </a:r>
            <a:r>
              <a:rPr lang="en-US" dirty="0" smtClean="0"/>
              <a:t>00D Schematic</a:t>
            </a:r>
          </a:p>
        </p:txBody>
      </p:sp>
      <p:sp>
        <p:nvSpPr>
          <p:cNvPr id="133" name="Line 57"/>
          <p:cNvSpPr>
            <a:spLocks noChangeShapeType="1"/>
          </p:cNvSpPr>
          <p:nvPr/>
        </p:nvSpPr>
        <p:spPr bwMode="auto">
          <a:xfrm flipV="1">
            <a:off x="1600200" y="4319396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Line 26"/>
          <p:cNvSpPr>
            <a:spLocks noChangeShapeType="1"/>
          </p:cNvSpPr>
          <p:nvPr/>
        </p:nvSpPr>
        <p:spPr bwMode="auto">
          <a:xfrm flipV="1">
            <a:off x="1071803" y="3726539"/>
            <a:ext cx="1981200" cy="7261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53"/>
          <p:cNvSpPr>
            <a:spLocks noChangeShapeType="1"/>
          </p:cNvSpPr>
          <p:nvPr/>
        </p:nvSpPr>
        <p:spPr bwMode="auto">
          <a:xfrm flipV="1">
            <a:off x="31242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57"/>
          <p:cNvSpPr>
            <a:spLocks noChangeShapeType="1"/>
          </p:cNvSpPr>
          <p:nvPr/>
        </p:nvSpPr>
        <p:spPr bwMode="auto">
          <a:xfrm flipV="1">
            <a:off x="25146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55"/>
          <p:cNvSpPr>
            <a:spLocks noChangeShapeType="1"/>
          </p:cNvSpPr>
          <p:nvPr/>
        </p:nvSpPr>
        <p:spPr bwMode="auto">
          <a:xfrm flipV="1">
            <a:off x="3365629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AutoShape 19"/>
          <p:cNvSpPr>
            <a:spLocks noChangeArrowheads="1"/>
          </p:cNvSpPr>
          <p:nvPr/>
        </p:nvSpPr>
        <p:spPr bwMode="auto">
          <a:xfrm>
            <a:off x="609600" y="2819400"/>
            <a:ext cx="685800" cy="381000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RAM</a:t>
            </a:r>
          </a:p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8GB</a:t>
            </a:r>
          </a:p>
        </p:txBody>
      </p:sp>
      <p:sp>
        <p:nvSpPr>
          <p:cNvPr id="147" name="Line 27"/>
          <p:cNvSpPr>
            <a:spLocks noChangeShapeType="1"/>
          </p:cNvSpPr>
          <p:nvPr/>
        </p:nvSpPr>
        <p:spPr bwMode="auto">
          <a:xfrm flipV="1">
            <a:off x="1219200" y="2514600"/>
            <a:ext cx="6096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Line 29"/>
          <p:cNvSpPr>
            <a:spLocks noChangeShapeType="1"/>
          </p:cNvSpPr>
          <p:nvPr/>
        </p:nvSpPr>
        <p:spPr bwMode="auto">
          <a:xfrm>
            <a:off x="1295400" y="3048000"/>
            <a:ext cx="2286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TextBox 185"/>
          <p:cNvSpPr txBox="1"/>
          <p:nvPr/>
        </p:nvSpPr>
        <p:spPr>
          <a:xfrm>
            <a:off x="2123558" y="4157246"/>
            <a:ext cx="87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3"/>
                </a:solidFill>
              </a:rPr>
              <a:t>Intel Core i7</a:t>
            </a:r>
            <a:endParaRPr lang="en-US" sz="1000" dirty="0">
              <a:solidFill>
                <a:schemeClr val="accent3"/>
              </a:solidFill>
            </a:endParaRPr>
          </a:p>
        </p:txBody>
      </p:sp>
      <p:sp>
        <p:nvSpPr>
          <p:cNvPr id="187" name="AutoShape 3"/>
          <p:cNvSpPr>
            <a:spLocks noChangeArrowheads="1"/>
          </p:cNvSpPr>
          <p:nvPr/>
        </p:nvSpPr>
        <p:spPr bwMode="auto">
          <a:xfrm rot="16200000">
            <a:off x="2895600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1G</a:t>
            </a:r>
          </a:p>
        </p:txBody>
      </p:sp>
      <p:sp>
        <p:nvSpPr>
          <p:cNvPr id="188" name="AutoShape 3"/>
          <p:cNvSpPr>
            <a:spLocks noChangeArrowheads="1"/>
          </p:cNvSpPr>
          <p:nvPr/>
        </p:nvSpPr>
        <p:spPr bwMode="auto">
          <a:xfrm rot="16200000">
            <a:off x="3124200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1G</a:t>
            </a:r>
          </a:p>
        </p:txBody>
      </p:sp>
      <p:sp>
        <p:nvSpPr>
          <p:cNvPr id="189" name="AutoShape 3"/>
          <p:cNvSpPr>
            <a:spLocks noChangeArrowheads="1"/>
          </p:cNvSpPr>
          <p:nvPr/>
        </p:nvSpPr>
        <p:spPr bwMode="auto">
          <a:xfrm rot="16200000">
            <a:off x="2286000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Ser</a:t>
            </a:r>
          </a:p>
        </p:txBody>
      </p:sp>
      <p:sp>
        <p:nvSpPr>
          <p:cNvPr id="190" name="AutoShape 79"/>
          <p:cNvSpPr>
            <a:spLocks noChangeArrowheads="1"/>
          </p:cNvSpPr>
          <p:nvPr/>
        </p:nvSpPr>
        <p:spPr bwMode="auto">
          <a:xfrm rot="5400000">
            <a:off x="23241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91" name="AutoShape 79"/>
          <p:cNvSpPr>
            <a:spLocks noChangeArrowheads="1"/>
          </p:cNvSpPr>
          <p:nvPr/>
        </p:nvSpPr>
        <p:spPr bwMode="auto">
          <a:xfrm rot="5400000">
            <a:off x="29337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92" name="AutoShape 79"/>
          <p:cNvSpPr>
            <a:spLocks noChangeArrowheads="1"/>
          </p:cNvSpPr>
          <p:nvPr/>
        </p:nvSpPr>
        <p:spPr bwMode="auto">
          <a:xfrm rot="5400000">
            <a:off x="31623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93" name="Rectangle 67"/>
          <p:cNvSpPr>
            <a:spLocks noChangeArrowheads="1"/>
          </p:cNvSpPr>
          <p:nvPr/>
        </p:nvSpPr>
        <p:spPr bwMode="auto">
          <a:xfrm>
            <a:off x="2158997" y="5660572"/>
            <a:ext cx="709386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 smtClean="0"/>
              <a:t>Console</a:t>
            </a:r>
            <a:endParaRPr lang="en-US" sz="900" b="1" dirty="0"/>
          </a:p>
        </p:txBody>
      </p:sp>
      <p:sp>
        <p:nvSpPr>
          <p:cNvPr id="194" name="Rectangle 67"/>
          <p:cNvSpPr>
            <a:spLocks noChangeArrowheads="1"/>
          </p:cNvSpPr>
          <p:nvPr/>
        </p:nvSpPr>
        <p:spPr bwMode="auto">
          <a:xfrm>
            <a:off x="2667000" y="5638800"/>
            <a:ext cx="1066800" cy="36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2 x 1G Management</a:t>
            </a:r>
          </a:p>
        </p:txBody>
      </p:sp>
      <p:sp>
        <p:nvSpPr>
          <p:cNvPr id="197" name="AutoShape 19"/>
          <p:cNvSpPr>
            <a:spLocks noChangeArrowheads="1"/>
          </p:cNvSpPr>
          <p:nvPr/>
        </p:nvSpPr>
        <p:spPr bwMode="auto">
          <a:xfrm>
            <a:off x="533400" y="2362200"/>
            <a:ext cx="778328" cy="381000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STORAGE</a:t>
            </a:r>
          </a:p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120GB</a:t>
            </a:r>
          </a:p>
        </p:txBody>
      </p:sp>
      <p:sp>
        <p:nvSpPr>
          <p:cNvPr id="229" name="AutoShape 3"/>
          <p:cNvSpPr>
            <a:spLocks noChangeArrowheads="1"/>
          </p:cNvSpPr>
          <p:nvPr/>
        </p:nvSpPr>
        <p:spPr bwMode="auto">
          <a:xfrm rot="16200000">
            <a:off x="4157157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30" name="AutoShape 3"/>
          <p:cNvSpPr>
            <a:spLocks noChangeArrowheads="1"/>
          </p:cNvSpPr>
          <p:nvPr/>
        </p:nvSpPr>
        <p:spPr bwMode="auto">
          <a:xfrm rot="16200000">
            <a:off x="4385757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</a:p>
        </p:txBody>
      </p:sp>
      <p:sp>
        <p:nvSpPr>
          <p:cNvPr id="231" name="AutoShape 79"/>
          <p:cNvSpPr>
            <a:spLocks noChangeArrowheads="1"/>
          </p:cNvSpPr>
          <p:nvPr/>
        </p:nvSpPr>
        <p:spPr bwMode="auto">
          <a:xfrm rot="5400000">
            <a:off x="4195257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32" name="AutoShape 79"/>
          <p:cNvSpPr>
            <a:spLocks noChangeArrowheads="1"/>
          </p:cNvSpPr>
          <p:nvPr/>
        </p:nvSpPr>
        <p:spPr bwMode="auto">
          <a:xfrm rot="5400000">
            <a:off x="4423857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33" name="Line 133"/>
          <p:cNvSpPr>
            <a:spLocks noChangeShapeType="1"/>
          </p:cNvSpPr>
          <p:nvPr/>
        </p:nvSpPr>
        <p:spPr bwMode="auto">
          <a:xfrm flipV="1">
            <a:off x="4385757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Line 135"/>
          <p:cNvSpPr>
            <a:spLocks noChangeShapeType="1"/>
          </p:cNvSpPr>
          <p:nvPr/>
        </p:nvSpPr>
        <p:spPr bwMode="auto">
          <a:xfrm flipV="1">
            <a:off x="4614357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Rectangle 67"/>
          <p:cNvSpPr>
            <a:spLocks noChangeArrowheads="1"/>
          </p:cNvSpPr>
          <p:nvPr/>
        </p:nvSpPr>
        <p:spPr bwMode="auto">
          <a:xfrm rot="16200000">
            <a:off x="4229389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36" name="AutoShape 3"/>
          <p:cNvSpPr>
            <a:spLocks noChangeArrowheads="1"/>
          </p:cNvSpPr>
          <p:nvPr/>
        </p:nvSpPr>
        <p:spPr bwMode="auto">
          <a:xfrm rot="16200000">
            <a:off x="4614357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</a:p>
        </p:txBody>
      </p:sp>
      <p:sp>
        <p:nvSpPr>
          <p:cNvPr id="238" name="AutoShape 79"/>
          <p:cNvSpPr>
            <a:spLocks noChangeArrowheads="1"/>
          </p:cNvSpPr>
          <p:nvPr/>
        </p:nvSpPr>
        <p:spPr bwMode="auto">
          <a:xfrm rot="5400000">
            <a:off x="4652457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40" name="Line 155"/>
          <p:cNvSpPr>
            <a:spLocks noChangeShapeType="1"/>
          </p:cNvSpPr>
          <p:nvPr/>
        </p:nvSpPr>
        <p:spPr bwMode="auto">
          <a:xfrm flipV="1">
            <a:off x="4842957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Rectangle 67"/>
          <p:cNvSpPr>
            <a:spLocks noChangeArrowheads="1"/>
          </p:cNvSpPr>
          <p:nvPr/>
        </p:nvSpPr>
        <p:spPr bwMode="auto">
          <a:xfrm rot="16200000">
            <a:off x="4457989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44" name="Rectangle 67"/>
          <p:cNvSpPr>
            <a:spLocks noChangeArrowheads="1"/>
          </p:cNvSpPr>
          <p:nvPr/>
        </p:nvSpPr>
        <p:spPr bwMode="auto">
          <a:xfrm rot="16200000">
            <a:off x="3970626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45" name="Rectangle 67"/>
          <p:cNvSpPr>
            <a:spLocks noChangeArrowheads="1"/>
          </p:cNvSpPr>
          <p:nvPr/>
        </p:nvSpPr>
        <p:spPr bwMode="auto">
          <a:xfrm>
            <a:off x="5973573" y="5715000"/>
            <a:ext cx="152400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8</a:t>
            </a:r>
            <a:r>
              <a:rPr lang="en-US" sz="900" b="1" dirty="0" smtClean="0"/>
              <a:t>x GE RJ45</a:t>
            </a:r>
            <a:endParaRPr lang="en-US" sz="900" b="1" dirty="0"/>
          </a:p>
        </p:txBody>
      </p:sp>
      <p:sp>
        <p:nvSpPr>
          <p:cNvPr id="247" name="AutoShape 3"/>
          <p:cNvSpPr>
            <a:spLocks noChangeArrowheads="1"/>
          </p:cNvSpPr>
          <p:nvPr/>
        </p:nvSpPr>
        <p:spPr bwMode="auto">
          <a:xfrm rot="16200000">
            <a:off x="1371600" y="4928996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USB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48" name="AutoShape 79"/>
          <p:cNvSpPr>
            <a:spLocks noChangeArrowheads="1"/>
          </p:cNvSpPr>
          <p:nvPr/>
        </p:nvSpPr>
        <p:spPr bwMode="auto">
          <a:xfrm rot="5400000">
            <a:off x="1409700" y="5348096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49" name="Rectangle 67"/>
          <p:cNvSpPr>
            <a:spLocks noChangeArrowheads="1"/>
          </p:cNvSpPr>
          <p:nvPr/>
        </p:nvSpPr>
        <p:spPr bwMode="auto">
          <a:xfrm>
            <a:off x="1295400" y="5712768"/>
            <a:ext cx="709386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 smtClean="0"/>
              <a:t>USB</a:t>
            </a:r>
            <a:endParaRPr lang="en-US" sz="900" b="1" dirty="0"/>
          </a:p>
        </p:txBody>
      </p:sp>
      <p:sp>
        <p:nvSpPr>
          <p:cNvPr id="259" name="AutoShape 3"/>
          <p:cNvSpPr>
            <a:spLocks noChangeArrowheads="1"/>
          </p:cNvSpPr>
          <p:nvPr/>
        </p:nvSpPr>
        <p:spPr bwMode="auto">
          <a:xfrm>
            <a:off x="685800" y="3505200"/>
            <a:ext cx="457200" cy="457200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CP8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60" name="AutoShape 3"/>
          <p:cNvSpPr>
            <a:spLocks noChangeArrowheads="1"/>
          </p:cNvSpPr>
          <p:nvPr/>
        </p:nvSpPr>
        <p:spPr bwMode="auto">
          <a:xfrm>
            <a:off x="609600" y="3429000"/>
            <a:ext cx="457200" cy="457200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CP8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61" name="Line 30"/>
          <p:cNvSpPr>
            <a:spLocks noChangeShapeType="1"/>
          </p:cNvSpPr>
          <p:nvPr/>
        </p:nvSpPr>
        <p:spPr bwMode="auto">
          <a:xfrm>
            <a:off x="1219200" y="4343400"/>
            <a:ext cx="2286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2" name="AutoShape 19"/>
          <p:cNvSpPr>
            <a:spLocks noChangeArrowheads="1"/>
          </p:cNvSpPr>
          <p:nvPr/>
        </p:nvSpPr>
        <p:spPr bwMode="auto">
          <a:xfrm>
            <a:off x="533400" y="4114800"/>
            <a:ext cx="685800" cy="457200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Flash</a:t>
            </a:r>
          </a:p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16 GB</a:t>
            </a:r>
          </a:p>
        </p:txBody>
      </p:sp>
      <p:sp>
        <p:nvSpPr>
          <p:cNvPr id="109" name="AutoShape 261"/>
          <p:cNvSpPr>
            <a:spLocks/>
          </p:cNvSpPr>
          <p:nvPr/>
        </p:nvSpPr>
        <p:spPr bwMode="auto">
          <a:xfrm rot="5400000">
            <a:off x="4804856" y="5143502"/>
            <a:ext cx="76201" cy="10668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26"/>
          <p:cNvSpPr>
            <a:spLocks noChangeShapeType="1"/>
          </p:cNvSpPr>
          <p:nvPr/>
        </p:nvSpPr>
        <p:spPr bwMode="auto">
          <a:xfrm flipV="1">
            <a:off x="6172200" y="2895600"/>
            <a:ext cx="0" cy="1143000"/>
          </a:xfrm>
          <a:prstGeom prst="line">
            <a:avLst/>
          </a:prstGeom>
          <a:solidFill>
            <a:schemeClr val="accent4">
              <a:lumMod val="75000"/>
            </a:schemeClr>
          </a:solidFill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23"/>
          <p:cNvSpPr>
            <a:spLocks noChangeShapeType="1"/>
          </p:cNvSpPr>
          <p:nvPr/>
        </p:nvSpPr>
        <p:spPr bwMode="auto">
          <a:xfrm>
            <a:off x="3733800" y="2895600"/>
            <a:ext cx="24384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0" name="Line 57"/>
          <p:cNvSpPr>
            <a:spLocks noChangeShapeType="1"/>
          </p:cNvSpPr>
          <p:nvPr/>
        </p:nvSpPr>
        <p:spPr bwMode="auto">
          <a:xfrm flipV="1">
            <a:off x="1803403" y="4319396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AutoShape 3"/>
          <p:cNvSpPr>
            <a:spLocks noChangeArrowheads="1"/>
          </p:cNvSpPr>
          <p:nvPr/>
        </p:nvSpPr>
        <p:spPr bwMode="auto">
          <a:xfrm rot="16200000">
            <a:off x="1574803" y="4928996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USB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42" name="AutoShape 79"/>
          <p:cNvSpPr>
            <a:spLocks noChangeArrowheads="1"/>
          </p:cNvSpPr>
          <p:nvPr/>
        </p:nvSpPr>
        <p:spPr bwMode="auto">
          <a:xfrm rot="5400000">
            <a:off x="1612903" y="5348096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grpSp>
        <p:nvGrpSpPr>
          <p:cNvPr id="198" name="Group 168"/>
          <p:cNvGrpSpPr/>
          <p:nvPr/>
        </p:nvGrpSpPr>
        <p:grpSpPr>
          <a:xfrm>
            <a:off x="1447800" y="2362200"/>
            <a:ext cx="2286000" cy="2209800"/>
            <a:chOff x="1447800" y="2514600"/>
            <a:chExt cx="2286000" cy="2209800"/>
          </a:xfrm>
          <a:solidFill>
            <a:schemeClr val="bg2">
              <a:lumMod val="25000"/>
            </a:schemeClr>
          </a:solidFill>
        </p:grpSpPr>
        <p:sp>
          <p:nvSpPr>
            <p:cNvPr id="199" name="Rounded Rectangle 198"/>
            <p:cNvSpPr/>
            <p:nvPr/>
          </p:nvSpPr>
          <p:spPr bwMode="auto">
            <a:xfrm>
              <a:off x="1447800" y="2514600"/>
              <a:ext cx="2286000" cy="2209800"/>
            </a:xfrm>
            <a:prstGeom prst="roundRect">
              <a:avLst>
                <a:gd name="adj" fmla="val 8164"/>
              </a:avLst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1" name="Rounded Rectangle 200"/>
            <p:cNvSpPr/>
            <p:nvPr/>
          </p:nvSpPr>
          <p:spPr bwMode="auto">
            <a:xfrm>
              <a:off x="1981200" y="2743200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2" name="Rounded Rectangle 201"/>
            <p:cNvSpPr/>
            <p:nvPr/>
          </p:nvSpPr>
          <p:spPr bwMode="auto">
            <a:xfrm>
              <a:off x="2284200" y="2743200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3" name="Rounded Rectangle 202"/>
            <p:cNvSpPr/>
            <p:nvPr/>
          </p:nvSpPr>
          <p:spPr bwMode="auto">
            <a:xfrm>
              <a:off x="1981200" y="3060703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4" name="Rounded Rectangle 203"/>
            <p:cNvSpPr/>
            <p:nvPr/>
          </p:nvSpPr>
          <p:spPr bwMode="auto">
            <a:xfrm>
              <a:off x="2284200" y="3060703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69" name="AutoShape 261"/>
          <p:cNvSpPr>
            <a:spLocks/>
          </p:cNvSpPr>
          <p:nvPr/>
        </p:nvSpPr>
        <p:spPr bwMode="auto">
          <a:xfrm rot="5400000">
            <a:off x="1638300" y="5448300"/>
            <a:ext cx="76200" cy="4572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189662" y="3200400"/>
            <a:ext cx="7746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Quad Core </a:t>
            </a:r>
            <a:endParaRPr lang="en-US" sz="900" b="1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 </a:t>
            </a:r>
          </a:p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CPU</a:t>
            </a:r>
            <a:endParaRPr lang="en-US" sz="9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07" name="AutoShape 3"/>
          <p:cNvSpPr>
            <a:spLocks noChangeArrowheads="1"/>
          </p:cNvSpPr>
          <p:nvPr/>
        </p:nvSpPr>
        <p:spPr bwMode="auto">
          <a:xfrm rot="16200000">
            <a:off x="5965388" y="4953001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08" name="AutoShape 3"/>
          <p:cNvSpPr>
            <a:spLocks noChangeArrowheads="1"/>
          </p:cNvSpPr>
          <p:nvPr/>
        </p:nvSpPr>
        <p:spPr bwMode="auto">
          <a:xfrm rot="16200000">
            <a:off x="6193988" y="4953001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09" name="AutoShape 79"/>
          <p:cNvSpPr>
            <a:spLocks noChangeArrowheads="1"/>
          </p:cNvSpPr>
          <p:nvPr/>
        </p:nvSpPr>
        <p:spPr bwMode="auto">
          <a:xfrm rot="5400000">
            <a:off x="6003488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11" name="AutoShape 79"/>
          <p:cNvSpPr>
            <a:spLocks noChangeArrowheads="1"/>
          </p:cNvSpPr>
          <p:nvPr/>
        </p:nvSpPr>
        <p:spPr bwMode="auto">
          <a:xfrm rot="5400000">
            <a:off x="6232088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12" name="Line 133"/>
          <p:cNvSpPr>
            <a:spLocks noChangeShapeType="1"/>
          </p:cNvSpPr>
          <p:nvPr/>
        </p:nvSpPr>
        <p:spPr bwMode="auto">
          <a:xfrm flipV="1">
            <a:off x="6193988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135"/>
          <p:cNvSpPr>
            <a:spLocks noChangeShapeType="1"/>
          </p:cNvSpPr>
          <p:nvPr/>
        </p:nvSpPr>
        <p:spPr bwMode="auto">
          <a:xfrm flipV="1">
            <a:off x="6422588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Rectangle 67"/>
          <p:cNvSpPr>
            <a:spLocks noChangeArrowheads="1"/>
          </p:cNvSpPr>
          <p:nvPr/>
        </p:nvSpPr>
        <p:spPr bwMode="auto">
          <a:xfrm rot="16200000">
            <a:off x="6037620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15" name="AutoShape 3"/>
          <p:cNvSpPr>
            <a:spLocks noChangeArrowheads="1"/>
          </p:cNvSpPr>
          <p:nvPr/>
        </p:nvSpPr>
        <p:spPr bwMode="auto">
          <a:xfrm rot="16200000">
            <a:off x="6422588" y="4953001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</a:p>
        </p:txBody>
      </p:sp>
      <p:sp>
        <p:nvSpPr>
          <p:cNvPr id="217" name="AutoShape 79"/>
          <p:cNvSpPr>
            <a:spLocks noChangeArrowheads="1"/>
          </p:cNvSpPr>
          <p:nvPr/>
        </p:nvSpPr>
        <p:spPr bwMode="auto">
          <a:xfrm rot="5400000">
            <a:off x="6460688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19" name="Line 155"/>
          <p:cNvSpPr>
            <a:spLocks noChangeShapeType="1"/>
          </p:cNvSpPr>
          <p:nvPr/>
        </p:nvSpPr>
        <p:spPr bwMode="auto">
          <a:xfrm flipV="1">
            <a:off x="6651188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Rectangle 67"/>
          <p:cNvSpPr>
            <a:spLocks noChangeArrowheads="1"/>
          </p:cNvSpPr>
          <p:nvPr/>
        </p:nvSpPr>
        <p:spPr bwMode="auto">
          <a:xfrm rot="16200000">
            <a:off x="6266220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23" name="Rectangle 67"/>
          <p:cNvSpPr>
            <a:spLocks noChangeArrowheads="1"/>
          </p:cNvSpPr>
          <p:nvPr/>
        </p:nvSpPr>
        <p:spPr bwMode="auto">
          <a:xfrm rot="16200000">
            <a:off x="5809019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25" name="Rectangle 67"/>
          <p:cNvSpPr>
            <a:spLocks noChangeArrowheads="1"/>
          </p:cNvSpPr>
          <p:nvPr/>
        </p:nvSpPr>
        <p:spPr bwMode="auto">
          <a:xfrm>
            <a:off x="4080957" y="5715000"/>
            <a:ext cx="152400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 smtClean="0"/>
              <a:t>8 x GE SFP</a:t>
            </a:r>
            <a:endParaRPr lang="en-US" sz="900" b="1" dirty="0"/>
          </a:p>
        </p:txBody>
      </p:sp>
      <p:sp>
        <p:nvSpPr>
          <p:cNvPr id="277" name="AutoShape 3"/>
          <p:cNvSpPr>
            <a:spLocks noChangeArrowheads="1"/>
          </p:cNvSpPr>
          <p:nvPr/>
        </p:nvSpPr>
        <p:spPr bwMode="auto">
          <a:xfrm rot="16200000">
            <a:off x="5071557" y="4953001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79" name="AutoShape 79"/>
          <p:cNvSpPr>
            <a:spLocks noChangeArrowheads="1"/>
          </p:cNvSpPr>
          <p:nvPr/>
        </p:nvSpPr>
        <p:spPr bwMode="auto">
          <a:xfrm rot="5400000">
            <a:off x="5109657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81" name="Line 156"/>
          <p:cNvSpPr>
            <a:spLocks noChangeShapeType="1"/>
          </p:cNvSpPr>
          <p:nvPr/>
        </p:nvSpPr>
        <p:spPr bwMode="auto">
          <a:xfrm flipV="1">
            <a:off x="5300157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Rectangle 67"/>
          <p:cNvSpPr>
            <a:spLocks noChangeArrowheads="1"/>
          </p:cNvSpPr>
          <p:nvPr/>
        </p:nvSpPr>
        <p:spPr bwMode="auto">
          <a:xfrm rot="16200000">
            <a:off x="4838989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919157" y="475943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…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6699408" y="4724400"/>
            <a:ext cx="228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  <a:latin typeface="Helvetica 55 Roman"/>
                <a:cs typeface="Helvetica 55 Roman"/>
              </a:rPr>
              <a:t>…</a:t>
            </a:r>
          </a:p>
        </p:txBody>
      </p:sp>
      <p:sp>
        <p:nvSpPr>
          <p:cNvPr id="177" name="AutoShape 3"/>
          <p:cNvSpPr>
            <a:spLocks noChangeArrowheads="1"/>
          </p:cNvSpPr>
          <p:nvPr/>
        </p:nvSpPr>
        <p:spPr bwMode="auto">
          <a:xfrm rot="16200000">
            <a:off x="6928008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79" name="AutoShape 79"/>
          <p:cNvSpPr>
            <a:spLocks noChangeArrowheads="1"/>
          </p:cNvSpPr>
          <p:nvPr/>
        </p:nvSpPr>
        <p:spPr bwMode="auto">
          <a:xfrm rot="5400000">
            <a:off x="6966108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81" name="Line 133"/>
          <p:cNvSpPr>
            <a:spLocks noChangeShapeType="1"/>
          </p:cNvSpPr>
          <p:nvPr/>
        </p:nvSpPr>
        <p:spPr bwMode="auto">
          <a:xfrm flipV="1">
            <a:off x="7156608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Rectangle 67"/>
          <p:cNvSpPr>
            <a:spLocks noChangeArrowheads="1"/>
          </p:cNvSpPr>
          <p:nvPr/>
        </p:nvSpPr>
        <p:spPr bwMode="auto">
          <a:xfrm rot="16200000">
            <a:off x="6771639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50" name="Rectangle 67"/>
          <p:cNvSpPr>
            <a:spLocks noChangeArrowheads="1"/>
          </p:cNvSpPr>
          <p:nvPr/>
        </p:nvSpPr>
        <p:spPr bwMode="auto">
          <a:xfrm>
            <a:off x="7397147" y="5715000"/>
            <a:ext cx="1524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2</a:t>
            </a:r>
            <a:r>
              <a:rPr lang="en-US" sz="900" b="1" dirty="0" smtClean="0"/>
              <a:t>x 10G</a:t>
            </a:r>
          </a:p>
          <a:p>
            <a:pPr algn="ctr" eaLnBrk="0" hangingPunct="0"/>
            <a:r>
              <a:rPr lang="en-US" sz="900" b="1" dirty="0" smtClean="0"/>
              <a:t>SFP/SFP+</a:t>
            </a:r>
            <a:endParaRPr lang="en-US" sz="900" b="1" dirty="0"/>
          </a:p>
        </p:txBody>
      </p:sp>
      <p:sp>
        <p:nvSpPr>
          <p:cNvPr id="175" name="AutoShape 3"/>
          <p:cNvSpPr>
            <a:spLocks noChangeArrowheads="1"/>
          </p:cNvSpPr>
          <p:nvPr/>
        </p:nvSpPr>
        <p:spPr bwMode="auto">
          <a:xfrm rot="16200000">
            <a:off x="7817408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ea typeface="Arial" charset="0"/>
                <a:cs typeface="Arial" charset="0"/>
              </a:rPr>
              <a:t>10G</a:t>
            </a:r>
          </a:p>
        </p:txBody>
      </p:sp>
      <p:sp>
        <p:nvSpPr>
          <p:cNvPr id="237" name="AutoShape 79"/>
          <p:cNvSpPr>
            <a:spLocks noChangeArrowheads="1"/>
          </p:cNvSpPr>
          <p:nvPr/>
        </p:nvSpPr>
        <p:spPr bwMode="auto">
          <a:xfrm rot="5400000">
            <a:off x="7855508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39" name="Rectangle 67"/>
          <p:cNvSpPr>
            <a:spLocks noChangeArrowheads="1"/>
          </p:cNvSpPr>
          <p:nvPr/>
        </p:nvSpPr>
        <p:spPr bwMode="auto">
          <a:xfrm rot="16200000">
            <a:off x="7661040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>
                <a:solidFill>
                  <a:srgbClr val="919693"/>
                </a:solidFill>
              </a:rPr>
              <a:t>10G</a:t>
            </a:r>
          </a:p>
        </p:txBody>
      </p:sp>
      <p:sp>
        <p:nvSpPr>
          <p:cNvPr id="241" name="AutoShape 3"/>
          <p:cNvSpPr>
            <a:spLocks noChangeArrowheads="1"/>
          </p:cNvSpPr>
          <p:nvPr/>
        </p:nvSpPr>
        <p:spPr bwMode="auto">
          <a:xfrm rot="16200000">
            <a:off x="8039181" y="4953000"/>
            <a:ext cx="457200" cy="152400"/>
          </a:xfrm>
          <a:prstGeom prst="flowChartAlternateProcess">
            <a:avLst/>
          </a:prstGeom>
          <a:solidFill>
            <a:srgbClr val="40404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10G</a:t>
            </a:r>
          </a:p>
        </p:txBody>
      </p:sp>
      <p:sp>
        <p:nvSpPr>
          <p:cNvPr id="242" name="AutoShape 79"/>
          <p:cNvSpPr>
            <a:spLocks noChangeArrowheads="1"/>
          </p:cNvSpPr>
          <p:nvPr/>
        </p:nvSpPr>
        <p:spPr bwMode="auto">
          <a:xfrm rot="5400000">
            <a:off x="8077281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58" name="Line 156"/>
          <p:cNvSpPr>
            <a:spLocks noChangeShapeType="1"/>
          </p:cNvSpPr>
          <p:nvPr/>
        </p:nvSpPr>
        <p:spPr bwMode="auto">
          <a:xfrm flipV="1">
            <a:off x="8267781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Line 156"/>
          <p:cNvSpPr>
            <a:spLocks noChangeShapeType="1"/>
          </p:cNvSpPr>
          <p:nvPr/>
        </p:nvSpPr>
        <p:spPr bwMode="auto">
          <a:xfrm flipV="1">
            <a:off x="8048140" y="4341864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Rectangle 67"/>
          <p:cNvSpPr>
            <a:spLocks noChangeArrowheads="1"/>
          </p:cNvSpPr>
          <p:nvPr/>
        </p:nvSpPr>
        <p:spPr bwMode="auto">
          <a:xfrm rot="16200000">
            <a:off x="7864756" y="4465023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>
                <a:solidFill>
                  <a:srgbClr val="919693"/>
                </a:solidFill>
              </a:rPr>
              <a:t>10G</a:t>
            </a:r>
          </a:p>
        </p:txBody>
      </p:sp>
      <p:sp>
        <p:nvSpPr>
          <p:cNvPr id="265" name="AutoShape 272"/>
          <p:cNvSpPr>
            <a:spLocks/>
          </p:cNvSpPr>
          <p:nvPr/>
        </p:nvSpPr>
        <p:spPr bwMode="auto">
          <a:xfrm rot="5400000">
            <a:off x="8099686" y="5453114"/>
            <a:ext cx="76200" cy="444500"/>
          </a:xfrm>
          <a:prstGeom prst="rightBrace">
            <a:avLst>
              <a:gd name="adj1" fmla="val 48611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AutoShape 261"/>
          <p:cNvSpPr>
            <a:spLocks/>
          </p:cNvSpPr>
          <p:nvPr/>
        </p:nvSpPr>
        <p:spPr bwMode="auto">
          <a:xfrm rot="5400000">
            <a:off x="6625061" y="5167627"/>
            <a:ext cx="76201" cy="10668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utoShape 19"/>
          <p:cNvSpPr>
            <a:spLocks noChangeArrowheads="1"/>
          </p:cNvSpPr>
          <p:nvPr/>
        </p:nvSpPr>
        <p:spPr bwMode="auto">
          <a:xfrm>
            <a:off x="7787640" y="2047240"/>
            <a:ext cx="838200" cy="510923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cs typeface="Arial" pitchFamily="34" charset="0"/>
              </a:rPr>
              <a:t>AC </a:t>
            </a: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PSU</a:t>
            </a:r>
            <a:endParaRPr 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2" name="AutoShape 19"/>
          <p:cNvSpPr>
            <a:spLocks noChangeArrowheads="1"/>
          </p:cNvSpPr>
          <p:nvPr/>
        </p:nvSpPr>
        <p:spPr bwMode="auto">
          <a:xfrm>
            <a:off x="6873240" y="2047240"/>
            <a:ext cx="838200" cy="510923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External RPS Connector</a:t>
            </a:r>
            <a:endParaRPr 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4" name="AutoShape 3"/>
          <p:cNvSpPr>
            <a:spLocks noChangeArrowheads="1"/>
          </p:cNvSpPr>
          <p:nvPr/>
        </p:nvSpPr>
        <p:spPr bwMode="auto">
          <a:xfrm>
            <a:off x="7787640" y="1818640"/>
            <a:ext cx="457200" cy="152400"/>
          </a:xfrm>
          <a:prstGeom prst="flowChartAlternateProcess">
            <a:avLst/>
          </a:prstGeom>
          <a:solidFill>
            <a:srgbClr val="232E36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15" name="Line 245"/>
          <p:cNvSpPr>
            <a:spLocks noChangeShapeType="1"/>
          </p:cNvSpPr>
          <p:nvPr/>
        </p:nvSpPr>
        <p:spPr bwMode="auto">
          <a:xfrm flipV="1">
            <a:off x="8016240" y="1971040"/>
            <a:ext cx="0" cy="76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6" name="Line 249"/>
          <p:cNvSpPr>
            <a:spLocks noChangeShapeType="1"/>
          </p:cNvSpPr>
          <p:nvPr/>
        </p:nvSpPr>
        <p:spPr bwMode="auto">
          <a:xfrm flipV="1">
            <a:off x="7482840" y="1971040"/>
            <a:ext cx="0" cy="76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7" name="AutoShape 3"/>
          <p:cNvSpPr>
            <a:spLocks noChangeArrowheads="1"/>
          </p:cNvSpPr>
          <p:nvPr/>
        </p:nvSpPr>
        <p:spPr bwMode="auto">
          <a:xfrm>
            <a:off x="7254240" y="1818640"/>
            <a:ext cx="457200" cy="152400"/>
          </a:xfrm>
          <a:prstGeom prst="flowChartAlternateProcess">
            <a:avLst/>
          </a:prstGeom>
          <a:solidFill>
            <a:srgbClr val="232E36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18" name="Rectangle 67"/>
          <p:cNvSpPr>
            <a:spLocks noChangeArrowheads="1"/>
          </p:cNvSpPr>
          <p:nvPr/>
        </p:nvSpPr>
        <p:spPr bwMode="auto">
          <a:xfrm>
            <a:off x="6841755" y="1590040"/>
            <a:ext cx="12954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b="1" dirty="0" smtClean="0"/>
              <a:t>FRPS-100</a:t>
            </a:r>
          </a:p>
          <a:p>
            <a:pPr algn="ctr" eaLnBrk="0" hangingPunct="0"/>
            <a:endParaRPr lang="en-US" sz="900" b="1" dirty="0"/>
          </a:p>
        </p:txBody>
      </p:sp>
      <p:sp>
        <p:nvSpPr>
          <p:cNvPr id="99" name="AutoShape 3"/>
          <p:cNvSpPr>
            <a:spLocks noChangeArrowheads="1"/>
          </p:cNvSpPr>
          <p:nvPr/>
        </p:nvSpPr>
        <p:spPr bwMode="auto">
          <a:xfrm>
            <a:off x="3886200" y="3810000"/>
            <a:ext cx="4800600" cy="533400"/>
          </a:xfrm>
          <a:prstGeom prst="flowChartAlternateProcess">
            <a:avLst/>
          </a:prstGeom>
          <a:solidFill>
            <a:srgbClr val="76000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NP6</a:t>
            </a:r>
            <a:endParaRPr lang="en-US" sz="7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627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337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2">
      <a:dk1>
        <a:srgbClr val="000000"/>
      </a:dk1>
      <a:lt1>
        <a:srgbClr val="FFFFFF"/>
      </a:lt1>
      <a:dk2>
        <a:srgbClr val="1B232A"/>
      </a:dk2>
      <a:lt2>
        <a:srgbClr val="DFE6E6"/>
      </a:lt2>
      <a:accent1>
        <a:srgbClr val="7D9898"/>
      </a:accent1>
      <a:accent2>
        <a:srgbClr val="9FB2C1"/>
      </a:accent2>
      <a:accent3>
        <a:srgbClr val="465B6D"/>
      </a:accent3>
      <a:accent4>
        <a:srgbClr val="777777"/>
      </a:accent4>
      <a:accent5>
        <a:srgbClr val="CC6600"/>
      </a:accent5>
      <a:accent6>
        <a:srgbClr val="9E0000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invGray">
        <a:solidFill>
          <a:schemeClr val="bg1"/>
        </a:solidFill>
        <a:ln w="9525">
          <a:solidFill>
            <a:schemeClr val="accent4">
              <a:lumMod val="40000"/>
              <a:lumOff val="60000"/>
            </a:schemeClr>
          </a:solidFill>
          <a:round/>
          <a:headEnd/>
          <a:tailEnd/>
        </a:ln>
        <a:extLst/>
      </a:spPr>
      <a:bodyPr wrap="square" rtlCol="0" anchor="ctr"/>
      <a:lstStyle>
        <a:defPPr algn="ctr" defTabSz="342879">
          <a:defRPr sz="2000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0</TotalTime>
  <Words>167</Words>
  <Application>Microsoft Office PowerPoint</Application>
  <PresentationFormat>Bildschirmpräsentation (4:3)</PresentationFormat>
  <Paragraphs>96</Paragraphs>
  <Slides>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Default Theme</vt:lpstr>
      <vt:lpstr>Introducing  FGT600D</vt:lpstr>
      <vt:lpstr>FortiGate 600D</vt:lpstr>
      <vt:lpstr>FortiGate 600D Schematic</vt:lpstr>
      <vt:lpstr>PowerPoint-Präsentation</vt:lpstr>
    </vt:vector>
  </TitlesOfParts>
  <Company>Fortinet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Beau Crannell</dc:creator>
  <cp:lastModifiedBy>Andrea Soliva</cp:lastModifiedBy>
  <cp:revision>601</cp:revision>
  <cp:lastPrinted>2015-10-22T07:27:05Z</cp:lastPrinted>
  <dcterms:created xsi:type="dcterms:W3CDTF">2013-09-27T23:26:44Z</dcterms:created>
  <dcterms:modified xsi:type="dcterms:W3CDTF">2015-10-22T14:09:38Z</dcterms:modified>
</cp:coreProperties>
</file>